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61" r:id="rId5"/>
    <p:sldId id="259" r:id="rId6"/>
    <p:sldId id="280" r:id="rId7"/>
    <p:sldId id="281" r:id="rId8"/>
    <p:sldId id="277" r:id="rId9"/>
    <p:sldId id="276" r:id="rId10"/>
    <p:sldId id="260" r:id="rId11"/>
    <p:sldId id="270" r:id="rId12"/>
    <p:sldId id="262" r:id="rId13"/>
    <p:sldId id="284" r:id="rId14"/>
    <p:sldId id="274"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40"/>
  </p:normalViewPr>
  <p:slideViewPr>
    <p:cSldViewPr snapToGrid="0">
      <p:cViewPr varScale="1">
        <p:scale>
          <a:sx n="93" d="100"/>
          <a:sy n="93" d="100"/>
        </p:scale>
        <p:origin x="21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F86F3-ECA2-6842-BFC0-BFE5424E6F96}" type="datetimeFigureOut">
              <a:rPr lang="en-GB" smtClean="0"/>
              <a:t>07/11/2023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D6297-4B49-C24C-B2F2-4CF9EE5E9AAD}" type="slidenum">
              <a:rPr lang="en-GB" smtClean="0"/>
              <a:t>‹#›</a:t>
            </a:fld>
            <a:endParaRPr lang="en-GB"/>
          </a:p>
        </p:txBody>
      </p:sp>
    </p:spTree>
    <p:extLst>
      <p:ext uri="{BB962C8B-B14F-4D97-AF65-F5344CB8AC3E}">
        <p14:creationId xmlns:p14="http://schemas.microsoft.com/office/powerpoint/2010/main" val="447115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8650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117E-69FE-50CF-3DE6-D9575A90F78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E08F17C-AFFC-39A1-1FC5-05AEBAEE5B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8C300D2-D922-3A00-959F-8F1CA432A540}"/>
              </a:ext>
            </a:extLst>
          </p:cNvPr>
          <p:cNvSpPr>
            <a:spLocks noGrp="1"/>
          </p:cNvSpPr>
          <p:nvPr>
            <p:ph type="dt" sz="half" idx="10"/>
          </p:nvPr>
        </p:nvSpPr>
        <p:spPr/>
        <p:txBody>
          <a:bodyPr/>
          <a:lstStyle/>
          <a:p>
            <a:fld id="{1C018B25-FFF9-694A-A6E5-B00F6B7DF7FF}" type="datetimeFigureOut">
              <a:rPr lang="en-US" smtClean="0"/>
              <a:t>11/7/2023</a:t>
            </a:fld>
            <a:endParaRPr lang="en-US"/>
          </a:p>
        </p:txBody>
      </p:sp>
      <p:sp>
        <p:nvSpPr>
          <p:cNvPr id="5" name="Footer Placeholder 4">
            <a:extLst>
              <a:ext uri="{FF2B5EF4-FFF2-40B4-BE49-F238E27FC236}">
                <a16:creationId xmlns:a16="http://schemas.microsoft.com/office/drawing/2014/main" id="{689336C1-BD1F-FD6D-B52A-5F24F34E4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61C8E-280C-C1B4-A66D-D06C1FAAD1BD}"/>
              </a:ext>
            </a:extLst>
          </p:cNvPr>
          <p:cNvSpPr>
            <a:spLocks noGrp="1"/>
          </p:cNvSpPr>
          <p:nvPr>
            <p:ph type="sldNum" sz="quarter" idx="12"/>
          </p:nvPr>
        </p:nvSpPr>
        <p:spPr/>
        <p:txBody>
          <a:bodyPr/>
          <a:lstStyle/>
          <a:p>
            <a:fld id="{FD364F96-2832-AD40-9485-B89C2374E6BC}" type="slidenum">
              <a:rPr lang="en-US" smtClean="0"/>
              <a:t>‹#›</a:t>
            </a:fld>
            <a:endParaRPr lang="en-US"/>
          </a:p>
        </p:txBody>
      </p:sp>
    </p:spTree>
    <p:extLst>
      <p:ext uri="{BB962C8B-B14F-4D97-AF65-F5344CB8AC3E}">
        <p14:creationId xmlns:p14="http://schemas.microsoft.com/office/powerpoint/2010/main" val="296032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12F8-050D-A9E0-4D32-81EA238CDAA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35238D0-DE0B-E17C-BFA4-72B74C0FD31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A66A7A-37F9-D071-5918-9899D54CC269}"/>
              </a:ext>
            </a:extLst>
          </p:cNvPr>
          <p:cNvSpPr>
            <a:spLocks noGrp="1"/>
          </p:cNvSpPr>
          <p:nvPr>
            <p:ph type="dt" sz="half" idx="10"/>
          </p:nvPr>
        </p:nvSpPr>
        <p:spPr/>
        <p:txBody>
          <a:bodyPr/>
          <a:lstStyle/>
          <a:p>
            <a:fld id="{1C018B25-FFF9-694A-A6E5-B00F6B7DF7FF}" type="datetimeFigureOut">
              <a:rPr lang="en-US" smtClean="0"/>
              <a:t>11/7/2023</a:t>
            </a:fld>
            <a:endParaRPr lang="en-US"/>
          </a:p>
        </p:txBody>
      </p:sp>
      <p:sp>
        <p:nvSpPr>
          <p:cNvPr id="5" name="Footer Placeholder 4">
            <a:extLst>
              <a:ext uri="{FF2B5EF4-FFF2-40B4-BE49-F238E27FC236}">
                <a16:creationId xmlns:a16="http://schemas.microsoft.com/office/drawing/2014/main" id="{1025D290-2BF5-8A92-102A-8D23A555A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6CE0FE-C74F-E1AF-7A49-3A2E08F30907}"/>
              </a:ext>
            </a:extLst>
          </p:cNvPr>
          <p:cNvSpPr>
            <a:spLocks noGrp="1"/>
          </p:cNvSpPr>
          <p:nvPr>
            <p:ph type="sldNum" sz="quarter" idx="12"/>
          </p:nvPr>
        </p:nvSpPr>
        <p:spPr/>
        <p:txBody>
          <a:bodyPr/>
          <a:lstStyle/>
          <a:p>
            <a:fld id="{FD364F96-2832-AD40-9485-B89C2374E6BC}" type="slidenum">
              <a:rPr lang="en-US" smtClean="0"/>
              <a:t>‹#›</a:t>
            </a:fld>
            <a:endParaRPr lang="en-US"/>
          </a:p>
        </p:txBody>
      </p:sp>
    </p:spTree>
    <p:extLst>
      <p:ext uri="{BB962C8B-B14F-4D97-AF65-F5344CB8AC3E}">
        <p14:creationId xmlns:p14="http://schemas.microsoft.com/office/powerpoint/2010/main" val="1272641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74BD4E-F2FD-FB28-3F32-8A48A23EDBE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546C43-4946-687E-8335-3691E9A5ED3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D6AABC-9128-594D-8EBA-29B46C54A5E5}"/>
              </a:ext>
            </a:extLst>
          </p:cNvPr>
          <p:cNvSpPr>
            <a:spLocks noGrp="1"/>
          </p:cNvSpPr>
          <p:nvPr>
            <p:ph type="dt" sz="half" idx="10"/>
          </p:nvPr>
        </p:nvSpPr>
        <p:spPr/>
        <p:txBody>
          <a:bodyPr/>
          <a:lstStyle/>
          <a:p>
            <a:fld id="{1C018B25-FFF9-694A-A6E5-B00F6B7DF7FF}" type="datetimeFigureOut">
              <a:rPr lang="en-US" smtClean="0"/>
              <a:t>11/7/2023</a:t>
            </a:fld>
            <a:endParaRPr lang="en-US"/>
          </a:p>
        </p:txBody>
      </p:sp>
      <p:sp>
        <p:nvSpPr>
          <p:cNvPr id="5" name="Footer Placeholder 4">
            <a:extLst>
              <a:ext uri="{FF2B5EF4-FFF2-40B4-BE49-F238E27FC236}">
                <a16:creationId xmlns:a16="http://schemas.microsoft.com/office/drawing/2014/main" id="{98698895-2057-382F-EB1C-FC6FB86AD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0744-656B-95C2-A00D-BD8719923EF2}"/>
              </a:ext>
            </a:extLst>
          </p:cNvPr>
          <p:cNvSpPr>
            <a:spLocks noGrp="1"/>
          </p:cNvSpPr>
          <p:nvPr>
            <p:ph type="sldNum" sz="quarter" idx="12"/>
          </p:nvPr>
        </p:nvSpPr>
        <p:spPr/>
        <p:txBody>
          <a:bodyPr/>
          <a:lstStyle/>
          <a:p>
            <a:fld id="{FD364F96-2832-AD40-9485-B89C2374E6BC}" type="slidenum">
              <a:rPr lang="en-US" smtClean="0"/>
              <a:t>‹#›</a:t>
            </a:fld>
            <a:endParaRPr lang="en-US"/>
          </a:p>
        </p:txBody>
      </p:sp>
    </p:spTree>
    <p:extLst>
      <p:ext uri="{BB962C8B-B14F-4D97-AF65-F5344CB8AC3E}">
        <p14:creationId xmlns:p14="http://schemas.microsoft.com/office/powerpoint/2010/main" val="134813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xfrm>
            <a:off x="1193800" y="1949450"/>
            <a:ext cx="9810750" cy="401955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77491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3B21-9E65-5BEE-DCF7-494C57CA306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A741E48-EB29-6B07-AB6C-B31D2EAA8EB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40DD9FA-23AD-C717-765A-1A45207F5EF7}"/>
              </a:ext>
            </a:extLst>
          </p:cNvPr>
          <p:cNvSpPr>
            <a:spLocks noGrp="1"/>
          </p:cNvSpPr>
          <p:nvPr>
            <p:ph type="dt" sz="half" idx="10"/>
          </p:nvPr>
        </p:nvSpPr>
        <p:spPr/>
        <p:txBody>
          <a:bodyPr/>
          <a:lstStyle/>
          <a:p>
            <a:fld id="{1C018B25-FFF9-694A-A6E5-B00F6B7DF7FF}" type="datetimeFigureOut">
              <a:rPr lang="en-US" smtClean="0"/>
              <a:t>11/7/2023</a:t>
            </a:fld>
            <a:endParaRPr lang="en-US"/>
          </a:p>
        </p:txBody>
      </p:sp>
      <p:sp>
        <p:nvSpPr>
          <p:cNvPr id="5" name="Footer Placeholder 4">
            <a:extLst>
              <a:ext uri="{FF2B5EF4-FFF2-40B4-BE49-F238E27FC236}">
                <a16:creationId xmlns:a16="http://schemas.microsoft.com/office/drawing/2014/main" id="{7BC850DC-A72E-09FC-33A2-DA7535A0B8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22C329-C9A0-5694-9949-94D1DFBCD82C}"/>
              </a:ext>
            </a:extLst>
          </p:cNvPr>
          <p:cNvSpPr>
            <a:spLocks noGrp="1"/>
          </p:cNvSpPr>
          <p:nvPr>
            <p:ph type="sldNum" sz="quarter" idx="12"/>
          </p:nvPr>
        </p:nvSpPr>
        <p:spPr/>
        <p:txBody>
          <a:bodyPr/>
          <a:lstStyle/>
          <a:p>
            <a:fld id="{FD364F96-2832-AD40-9485-B89C2374E6BC}" type="slidenum">
              <a:rPr lang="en-US" smtClean="0"/>
              <a:t>‹#›</a:t>
            </a:fld>
            <a:endParaRPr lang="en-US"/>
          </a:p>
        </p:txBody>
      </p:sp>
    </p:spTree>
    <p:extLst>
      <p:ext uri="{BB962C8B-B14F-4D97-AF65-F5344CB8AC3E}">
        <p14:creationId xmlns:p14="http://schemas.microsoft.com/office/powerpoint/2010/main" val="1745727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291D-141D-E9F5-92B0-44601F4016D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06AF375-3371-FB57-F226-21E79555F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6FBB36E-58BF-0EBE-301D-EC49810B361D}"/>
              </a:ext>
            </a:extLst>
          </p:cNvPr>
          <p:cNvSpPr>
            <a:spLocks noGrp="1"/>
          </p:cNvSpPr>
          <p:nvPr>
            <p:ph type="dt" sz="half" idx="10"/>
          </p:nvPr>
        </p:nvSpPr>
        <p:spPr/>
        <p:txBody>
          <a:bodyPr/>
          <a:lstStyle/>
          <a:p>
            <a:fld id="{1C018B25-FFF9-694A-A6E5-B00F6B7DF7FF}" type="datetimeFigureOut">
              <a:rPr lang="en-US" smtClean="0"/>
              <a:t>11/7/2023</a:t>
            </a:fld>
            <a:endParaRPr lang="en-US"/>
          </a:p>
        </p:txBody>
      </p:sp>
      <p:sp>
        <p:nvSpPr>
          <p:cNvPr id="5" name="Footer Placeholder 4">
            <a:extLst>
              <a:ext uri="{FF2B5EF4-FFF2-40B4-BE49-F238E27FC236}">
                <a16:creationId xmlns:a16="http://schemas.microsoft.com/office/drawing/2014/main" id="{EC3E021B-D2C0-4C58-3E7A-C85B46927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1E4E4F-AF22-AA09-A508-F313213C1A9A}"/>
              </a:ext>
            </a:extLst>
          </p:cNvPr>
          <p:cNvSpPr>
            <a:spLocks noGrp="1"/>
          </p:cNvSpPr>
          <p:nvPr>
            <p:ph type="sldNum" sz="quarter" idx="12"/>
          </p:nvPr>
        </p:nvSpPr>
        <p:spPr/>
        <p:txBody>
          <a:bodyPr/>
          <a:lstStyle/>
          <a:p>
            <a:fld id="{FD364F96-2832-AD40-9485-B89C2374E6BC}" type="slidenum">
              <a:rPr lang="en-US" smtClean="0"/>
              <a:t>‹#›</a:t>
            </a:fld>
            <a:endParaRPr lang="en-US"/>
          </a:p>
        </p:txBody>
      </p:sp>
    </p:spTree>
    <p:extLst>
      <p:ext uri="{BB962C8B-B14F-4D97-AF65-F5344CB8AC3E}">
        <p14:creationId xmlns:p14="http://schemas.microsoft.com/office/powerpoint/2010/main" val="3193432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5CB96-4B64-6573-D716-98FACDB5CE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1DA751F-D278-FB0D-B845-006D8516579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7E15A6-096A-39EA-98D2-080FCBFC5C1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33FC236-9507-3A43-83D9-6385B30D2E94}"/>
              </a:ext>
            </a:extLst>
          </p:cNvPr>
          <p:cNvSpPr>
            <a:spLocks noGrp="1"/>
          </p:cNvSpPr>
          <p:nvPr>
            <p:ph type="dt" sz="half" idx="10"/>
          </p:nvPr>
        </p:nvSpPr>
        <p:spPr/>
        <p:txBody>
          <a:bodyPr/>
          <a:lstStyle/>
          <a:p>
            <a:fld id="{1C018B25-FFF9-694A-A6E5-B00F6B7DF7FF}" type="datetimeFigureOut">
              <a:rPr lang="en-US" smtClean="0"/>
              <a:t>11/7/2023</a:t>
            </a:fld>
            <a:endParaRPr lang="en-US"/>
          </a:p>
        </p:txBody>
      </p:sp>
      <p:sp>
        <p:nvSpPr>
          <p:cNvPr id="6" name="Footer Placeholder 5">
            <a:extLst>
              <a:ext uri="{FF2B5EF4-FFF2-40B4-BE49-F238E27FC236}">
                <a16:creationId xmlns:a16="http://schemas.microsoft.com/office/drawing/2014/main" id="{AD32940D-54A5-0AAA-EFDD-7B22E10999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3BCCE-C1D7-A5D3-3230-9ACDD807F626}"/>
              </a:ext>
            </a:extLst>
          </p:cNvPr>
          <p:cNvSpPr>
            <a:spLocks noGrp="1"/>
          </p:cNvSpPr>
          <p:nvPr>
            <p:ph type="sldNum" sz="quarter" idx="12"/>
          </p:nvPr>
        </p:nvSpPr>
        <p:spPr/>
        <p:txBody>
          <a:bodyPr/>
          <a:lstStyle/>
          <a:p>
            <a:fld id="{FD364F96-2832-AD40-9485-B89C2374E6BC}" type="slidenum">
              <a:rPr lang="en-US" smtClean="0"/>
              <a:t>‹#›</a:t>
            </a:fld>
            <a:endParaRPr lang="en-US"/>
          </a:p>
        </p:txBody>
      </p:sp>
    </p:spTree>
    <p:extLst>
      <p:ext uri="{BB962C8B-B14F-4D97-AF65-F5344CB8AC3E}">
        <p14:creationId xmlns:p14="http://schemas.microsoft.com/office/powerpoint/2010/main" val="3349061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5857-0852-ADC9-65E4-54981B9FBAF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4D956E0-114B-07A4-AEFB-559141369D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5FFDA0-3113-A822-495D-1F0BCBDAE92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EA6C404-1CA0-0D12-0C69-46581C3B0F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E5D0678-6B5C-6F25-9085-69982E3BE61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72075E7-FC32-A169-2AF6-0769A7546B04}"/>
              </a:ext>
            </a:extLst>
          </p:cNvPr>
          <p:cNvSpPr>
            <a:spLocks noGrp="1"/>
          </p:cNvSpPr>
          <p:nvPr>
            <p:ph type="dt" sz="half" idx="10"/>
          </p:nvPr>
        </p:nvSpPr>
        <p:spPr/>
        <p:txBody>
          <a:bodyPr/>
          <a:lstStyle/>
          <a:p>
            <a:fld id="{1C018B25-FFF9-694A-A6E5-B00F6B7DF7FF}" type="datetimeFigureOut">
              <a:rPr lang="en-US" smtClean="0"/>
              <a:t>11/7/2023</a:t>
            </a:fld>
            <a:endParaRPr lang="en-US"/>
          </a:p>
        </p:txBody>
      </p:sp>
      <p:sp>
        <p:nvSpPr>
          <p:cNvPr id="8" name="Footer Placeholder 7">
            <a:extLst>
              <a:ext uri="{FF2B5EF4-FFF2-40B4-BE49-F238E27FC236}">
                <a16:creationId xmlns:a16="http://schemas.microsoft.com/office/drawing/2014/main" id="{2AAE681A-9302-DCB8-972C-4437D81C22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920E2C-252E-1783-E95A-FA18AB1F5D0A}"/>
              </a:ext>
            </a:extLst>
          </p:cNvPr>
          <p:cNvSpPr>
            <a:spLocks noGrp="1"/>
          </p:cNvSpPr>
          <p:nvPr>
            <p:ph type="sldNum" sz="quarter" idx="12"/>
          </p:nvPr>
        </p:nvSpPr>
        <p:spPr/>
        <p:txBody>
          <a:bodyPr/>
          <a:lstStyle/>
          <a:p>
            <a:fld id="{FD364F96-2832-AD40-9485-B89C2374E6BC}" type="slidenum">
              <a:rPr lang="en-US" smtClean="0"/>
              <a:t>‹#›</a:t>
            </a:fld>
            <a:endParaRPr lang="en-US"/>
          </a:p>
        </p:txBody>
      </p:sp>
    </p:spTree>
    <p:extLst>
      <p:ext uri="{BB962C8B-B14F-4D97-AF65-F5344CB8AC3E}">
        <p14:creationId xmlns:p14="http://schemas.microsoft.com/office/powerpoint/2010/main" val="1119264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450F-6284-E673-A258-55F5C6F50AB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0431BD0-6DFD-AF5B-673E-74CB3FE3C1D1}"/>
              </a:ext>
            </a:extLst>
          </p:cNvPr>
          <p:cNvSpPr>
            <a:spLocks noGrp="1"/>
          </p:cNvSpPr>
          <p:nvPr>
            <p:ph type="dt" sz="half" idx="10"/>
          </p:nvPr>
        </p:nvSpPr>
        <p:spPr/>
        <p:txBody>
          <a:bodyPr/>
          <a:lstStyle/>
          <a:p>
            <a:fld id="{1C018B25-FFF9-694A-A6E5-B00F6B7DF7FF}" type="datetimeFigureOut">
              <a:rPr lang="en-US" smtClean="0"/>
              <a:t>11/7/2023</a:t>
            </a:fld>
            <a:endParaRPr lang="en-US"/>
          </a:p>
        </p:txBody>
      </p:sp>
      <p:sp>
        <p:nvSpPr>
          <p:cNvPr id="4" name="Footer Placeholder 3">
            <a:extLst>
              <a:ext uri="{FF2B5EF4-FFF2-40B4-BE49-F238E27FC236}">
                <a16:creationId xmlns:a16="http://schemas.microsoft.com/office/drawing/2014/main" id="{EFB92DAA-C2D8-7A9B-9ABC-68120A0FBA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1CD64-2392-313E-972B-86D3C0874A31}"/>
              </a:ext>
            </a:extLst>
          </p:cNvPr>
          <p:cNvSpPr>
            <a:spLocks noGrp="1"/>
          </p:cNvSpPr>
          <p:nvPr>
            <p:ph type="sldNum" sz="quarter" idx="12"/>
          </p:nvPr>
        </p:nvSpPr>
        <p:spPr/>
        <p:txBody>
          <a:bodyPr/>
          <a:lstStyle/>
          <a:p>
            <a:fld id="{FD364F96-2832-AD40-9485-B89C2374E6BC}" type="slidenum">
              <a:rPr lang="en-US" smtClean="0"/>
              <a:t>‹#›</a:t>
            </a:fld>
            <a:endParaRPr lang="en-US"/>
          </a:p>
        </p:txBody>
      </p:sp>
    </p:spTree>
    <p:extLst>
      <p:ext uri="{BB962C8B-B14F-4D97-AF65-F5344CB8AC3E}">
        <p14:creationId xmlns:p14="http://schemas.microsoft.com/office/powerpoint/2010/main" val="91699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A4E188-BF9F-82AF-6E9F-5FA7759B93B8}"/>
              </a:ext>
            </a:extLst>
          </p:cNvPr>
          <p:cNvSpPr>
            <a:spLocks noGrp="1"/>
          </p:cNvSpPr>
          <p:nvPr>
            <p:ph type="dt" sz="half" idx="10"/>
          </p:nvPr>
        </p:nvSpPr>
        <p:spPr/>
        <p:txBody>
          <a:bodyPr/>
          <a:lstStyle/>
          <a:p>
            <a:fld id="{1C018B25-FFF9-694A-A6E5-B00F6B7DF7FF}" type="datetimeFigureOut">
              <a:rPr lang="en-US" smtClean="0"/>
              <a:t>11/7/2023</a:t>
            </a:fld>
            <a:endParaRPr lang="en-US"/>
          </a:p>
        </p:txBody>
      </p:sp>
      <p:sp>
        <p:nvSpPr>
          <p:cNvPr id="3" name="Footer Placeholder 2">
            <a:extLst>
              <a:ext uri="{FF2B5EF4-FFF2-40B4-BE49-F238E27FC236}">
                <a16:creationId xmlns:a16="http://schemas.microsoft.com/office/drawing/2014/main" id="{3BA05FED-0A4E-6718-A1AE-DF959F306F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A46D1B-50D8-FE79-41A1-60D578270BE7}"/>
              </a:ext>
            </a:extLst>
          </p:cNvPr>
          <p:cNvSpPr>
            <a:spLocks noGrp="1"/>
          </p:cNvSpPr>
          <p:nvPr>
            <p:ph type="sldNum" sz="quarter" idx="12"/>
          </p:nvPr>
        </p:nvSpPr>
        <p:spPr/>
        <p:txBody>
          <a:bodyPr/>
          <a:lstStyle/>
          <a:p>
            <a:fld id="{FD364F96-2832-AD40-9485-B89C2374E6BC}" type="slidenum">
              <a:rPr lang="en-US" smtClean="0"/>
              <a:t>‹#›</a:t>
            </a:fld>
            <a:endParaRPr lang="en-US"/>
          </a:p>
        </p:txBody>
      </p:sp>
    </p:spTree>
    <p:extLst>
      <p:ext uri="{BB962C8B-B14F-4D97-AF65-F5344CB8AC3E}">
        <p14:creationId xmlns:p14="http://schemas.microsoft.com/office/powerpoint/2010/main" val="3694822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EAE4-AF92-B824-78E0-383349F061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C6FC5BF-D51C-348E-98E2-8251E1906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E4D04C9-1001-F355-030F-F06BBA7965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C286F9-8D4A-0F40-344E-BEBD173557DD}"/>
              </a:ext>
            </a:extLst>
          </p:cNvPr>
          <p:cNvSpPr>
            <a:spLocks noGrp="1"/>
          </p:cNvSpPr>
          <p:nvPr>
            <p:ph type="dt" sz="half" idx="10"/>
          </p:nvPr>
        </p:nvSpPr>
        <p:spPr/>
        <p:txBody>
          <a:bodyPr/>
          <a:lstStyle/>
          <a:p>
            <a:fld id="{1C018B25-FFF9-694A-A6E5-B00F6B7DF7FF}" type="datetimeFigureOut">
              <a:rPr lang="en-US" smtClean="0"/>
              <a:t>11/7/2023</a:t>
            </a:fld>
            <a:endParaRPr lang="en-US"/>
          </a:p>
        </p:txBody>
      </p:sp>
      <p:sp>
        <p:nvSpPr>
          <p:cNvPr id="6" name="Footer Placeholder 5">
            <a:extLst>
              <a:ext uri="{FF2B5EF4-FFF2-40B4-BE49-F238E27FC236}">
                <a16:creationId xmlns:a16="http://schemas.microsoft.com/office/drawing/2014/main" id="{C4676AC6-0FAA-1E6B-FEB8-186A2B21AD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74EE8-2FA7-3252-4B2A-2350218F8626}"/>
              </a:ext>
            </a:extLst>
          </p:cNvPr>
          <p:cNvSpPr>
            <a:spLocks noGrp="1"/>
          </p:cNvSpPr>
          <p:nvPr>
            <p:ph type="sldNum" sz="quarter" idx="12"/>
          </p:nvPr>
        </p:nvSpPr>
        <p:spPr/>
        <p:txBody>
          <a:bodyPr/>
          <a:lstStyle/>
          <a:p>
            <a:fld id="{FD364F96-2832-AD40-9485-B89C2374E6BC}" type="slidenum">
              <a:rPr lang="en-US" smtClean="0"/>
              <a:t>‹#›</a:t>
            </a:fld>
            <a:endParaRPr lang="en-US"/>
          </a:p>
        </p:txBody>
      </p:sp>
    </p:spTree>
    <p:extLst>
      <p:ext uri="{BB962C8B-B14F-4D97-AF65-F5344CB8AC3E}">
        <p14:creationId xmlns:p14="http://schemas.microsoft.com/office/powerpoint/2010/main" val="358526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5E30-879A-233C-C17D-6BE71F370D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C930C32-0F97-99EE-6763-D4C2FF9D37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97B01C-8DB1-7F5C-4F3F-AF8E2854C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567B281-982C-7039-BBF1-260670C6E035}"/>
              </a:ext>
            </a:extLst>
          </p:cNvPr>
          <p:cNvSpPr>
            <a:spLocks noGrp="1"/>
          </p:cNvSpPr>
          <p:nvPr>
            <p:ph type="dt" sz="half" idx="10"/>
          </p:nvPr>
        </p:nvSpPr>
        <p:spPr/>
        <p:txBody>
          <a:bodyPr/>
          <a:lstStyle/>
          <a:p>
            <a:fld id="{1C018B25-FFF9-694A-A6E5-B00F6B7DF7FF}" type="datetimeFigureOut">
              <a:rPr lang="en-US" smtClean="0"/>
              <a:t>11/7/2023</a:t>
            </a:fld>
            <a:endParaRPr lang="en-US"/>
          </a:p>
        </p:txBody>
      </p:sp>
      <p:sp>
        <p:nvSpPr>
          <p:cNvPr id="6" name="Footer Placeholder 5">
            <a:extLst>
              <a:ext uri="{FF2B5EF4-FFF2-40B4-BE49-F238E27FC236}">
                <a16:creationId xmlns:a16="http://schemas.microsoft.com/office/drawing/2014/main" id="{4203B449-50C1-7626-0FBD-7B1F8F1436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F7FC9-1B97-4E0C-B4B5-0259E4E27926}"/>
              </a:ext>
            </a:extLst>
          </p:cNvPr>
          <p:cNvSpPr>
            <a:spLocks noGrp="1"/>
          </p:cNvSpPr>
          <p:nvPr>
            <p:ph type="sldNum" sz="quarter" idx="12"/>
          </p:nvPr>
        </p:nvSpPr>
        <p:spPr/>
        <p:txBody>
          <a:bodyPr/>
          <a:lstStyle/>
          <a:p>
            <a:fld id="{FD364F96-2832-AD40-9485-B89C2374E6BC}" type="slidenum">
              <a:rPr lang="en-US" smtClean="0"/>
              <a:t>‹#›</a:t>
            </a:fld>
            <a:endParaRPr lang="en-US"/>
          </a:p>
        </p:txBody>
      </p:sp>
    </p:spTree>
    <p:extLst>
      <p:ext uri="{BB962C8B-B14F-4D97-AF65-F5344CB8AC3E}">
        <p14:creationId xmlns:p14="http://schemas.microsoft.com/office/powerpoint/2010/main" val="160439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44D2D3-E1E1-21AD-AD8D-16B69DBB9A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F0BBEAB-E74C-B953-18E6-1FB7FC82C3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103427D-E8AC-25E3-DFA0-3E9163EDB0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018B25-FFF9-694A-A6E5-B00F6B7DF7FF}" type="datetimeFigureOut">
              <a:rPr lang="en-US" smtClean="0"/>
              <a:t>11/7/2023</a:t>
            </a:fld>
            <a:endParaRPr lang="en-US"/>
          </a:p>
        </p:txBody>
      </p:sp>
      <p:sp>
        <p:nvSpPr>
          <p:cNvPr id="5" name="Footer Placeholder 4">
            <a:extLst>
              <a:ext uri="{FF2B5EF4-FFF2-40B4-BE49-F238E27FC236}">
                <a16:creationId xmlns:a16="http://schemas.microsoft.com/office/drawing/2014/main" id="{346A0E57-90AC-31F4-AC59-81AC02B6B2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D4E46D-17FC-4E61-F6BF-FC8065F8B6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64F96-2832-AD40-9485-B89C2374E6BC}" type="slidenum">
              <a:rPr lang="en-US" smtClean="0"/>
              <a:t>‹#›</a:t>
            </a:fld>
            <a:endParaRPr lang="en-US"/>
          </a:p>
        </p:txBody>
      </p:sp>
    </p:spTree>
    <p:extLst>
      <p:ext uri="{BB962C8B-B14F-4D97-AF65-F5344CB8AC3E}">
        <p14:creationId xmlns:p14="http://schemas.microsoft.com/office/powerpoint/2010/main" val="1172731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1.png" /><Relationship Id="rId1" Type="http://schemas.openxmlformats.org/officeDocument/2006/relationships/slideLayout" Target="../slideLayouts/slideLayout12.xml" /></Relationships>
</file>

<file path=ppt/slides/_rels/slide11.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png" /><Relationship Id="rId1" Type="http://schemas.openxmlformats.org/officeDocument/2006/relationships/slideLayout" Target="../slideLayouts/slideLayout1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5.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F4C3-019C-B96D-ACBF-2B4133883B5B}"/>
              </a:ext>
            </a:extLst>
          </p:cNvPr>
          <p:cNvSpPr>
            <a:spLocks noGrp="1"/>
          </p:cNvSpPr>
          <p:nvPr>
            <p:ph type="ctrTitle"/>
          </p:nvPr>
        </p:nvSpPr>
        <p:spPr>
          <a:xfrm>
            <a:off x="839196" y="441978"/>
            <a:ext cx="10772073" cy="2812708"/>
          </a:xfrm>
        </p:spPr>
        <p:txBody>
          <a:bodyPr>
            <a:noAutofit/>
          </a:bodyPr>
          <a:lstStyle/>
          <a:p>
            <a:r>
              <a:rPr lang="en-IN" sz="4800" b="0" i="0" u="none" strike="noStrike" dirty="0">
                <a:solidFill>
                  <a:srgbClr val="7030A0"/>
                </a:solidFill>
                <a:effectLst/>
                <a:latin typeface="Helvetica Neue" panose="02000503000000020004" pitchFamily="2"/>
              </a:rPr>
              <a:t>Navigating the Cyber Frontier: Cyber Threat Intelligence and advanced 5G/6G Technology</a:t>
            </a:r>
            <a:endParaRPr lang="en-US" sz="4800" dirty="0">
              <a:solidFill>
                <a:srgbClr val="7030A0"/>
              </a:solidFill>
            </a:endParaRPr>
          </a:p>
        </p:txBody>
      </p:sp>
      <p:sp>
        <p:nvSpPr>
          <p:cNvPr id="3" name="Subtitle 2">
            <a:extLst>
              <a:ext uri="{FF2B5EF4-FFF2-40B4-BE49-F238E27FC236}">
                <a16:creationId xmlns:a16="http://schemas.microsoft.com/office/drawing/2014/main" id="{31B93927-866C-E7D9-C1E9-C512C21FBF66}"/>
              </a:ext>
            </a:extLst>
          </p:cNvPr>
          <p:cNvSpPr>
            <a:spLocks noGrp="1"/>
          </p:cNvSpPr>
          <p:nvPr>
            <p:ph type="subTitle" idx="1"/>
          </p:nvPr>
        </p:nvSpPr>
        <p:spPr>
          <a:xfrm>
            <a:off x="1524000" y="3763900"/>
            <a:ext cx="9144000" cy="1655762"/>
          </a:xfrm>
        </p:spPr>
        <p:txBody>
          <a:bodyPr>
            <a:normAutofit lnSpcReduction="10000"/>
          </a:bodyPr>
          <a:lstStyle/>
          <a:p>
            <a:r>
              <a:rPr lang="en-IN" dirty="0"/>
              <a:t>Huzur Saran</a:t>
            </a:r>
          </a:p>
          <a:p>
            <a:r>
              <a:rPr lang="en-IN" dirty="0"/>
              <a:t>Centre of Excellence in Cybersecurity &amp; </a:t>
            </a:r>
          </a:p>
          <a:p>
            <a:r>
              <a:rPr lang="en-IN" dirty="0"/>
              <a:t>Bharti School of Telecom Technology</a:t>
            </a:r>
          </a:p>
          <a:p>
            <a:r>
              <a:rPr lang="en-IN" dirty="0"/>
              <a:t>Indian Institute of Technology, Delhi</a:t>
            </a:r>
            <a:endParaRPr lang="en-US" dirty="0"/>
          </a:p>
        </p:txBody>
      </p:sp>
    </p:spTree>
    <p:extLst>
      <p:ext uri="{BB962C8B-B14F-4D97-AF65-F5344CB8AC3E}">
        <p14:creationId xmlns:p14="http://schemas.microsoft.com/office/powerpoint/2010/main" val="155657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Double-click to edit"/>
          <p:cNvSpPr txBox="1">
            <a:spLocks noGrp="1"/>
          </p:cNvSpPr>
          <p:nvPr>
            <p:ph type="title"/>
          </p:nvPr>
        </p:nvSpPr>
        <p:spPr>
          <a:prstGeom prst="rect">
            <a:avLst/>
          </a:prstGeom>
        </p:spPr>
        <p:txBody>
          <a:bodyPr/>
          <a:lstStyle/>
          <a:p>
            <a:endParaRPr/>
          </a:p>
        </p:txBody>
      </p:sp>
      <p:sp>
        <p:nvSpPr>
          <p:cNvPr id="159" name="Double-click to edit"/>
          <p:cNvSpPr txBox="1">
            <a:spLocks noGrp="1"/>
          </p:cNvSpPr>
          <p:nvPr>
            <p:ph type="body" idx="1"/>
          </p:nvPr>
        </p:nvSpPr>
        <p:spPr>
          <a:prstGeom prst="rect">
            <a:avLst/>
          </a:prstGeom>
        </p:spPr>
        <p:txBody>
          <a:bodyPr/>
          <a:lstStyle/>
          <a:p>
            <a:pPr>
              <a:buBlip>
                <a:blip r:embed="rId2"/>
              </a:buBlip>
            </a:pPr>
            <a:endParaRPr/>
          </a:p>
        </p:txBody>
      </p:sp>
      <p:pic>
        <p:nvPicPr>
          <p:cNvPr id="160" name="Image" descr="Image"/>
          <p:cNvPicPr>
            <a:picLocks noChangeAspect="1"/>
          </p:cNvPicPr>
          <p:nvPr/>
        </p:nvPicPr>
        <p:blipFill>
          <a:blip r:embed="rId3"/>
          <a:stretch>
            <a:fillRect/>
          </a:stretch>
        </p:blipFill>
        <p:spPr>
          <a:xfrm>
            <a:off x="838200" y="225968"/>
            <a:ext cx="10597587" cy="662488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6" name="Content Placeholder 3" descr="Content Placeholder 3"/>
          <p:cNvPicPr>
            <a:picLocks noChangeAspect="1"/>
          </p:cNvPicPr>
          <p:nvPr/>
        </p:nvPicPr>
        <p:blipFill>
          <a:blip r:embed="rId2"/>
          <a:stretch>
            <a:fillRect/>
          </a:stretch>
        </p:blipFill>
        <p:spPr>
          <a:xfrm>
            <a:off x="2821858" y="1498804"/>
            <a:ext cx="6762137" cy="4095565"/>
          </a:xfrm>
          <a:prstGeom prst="rect">
            <a:avLst/>
          </a:prstGeom>
          <a:ln w="12700">
            <a:miter lim="400000"/>
          </a:ln>
        </p:spPr>
      </p:pic>
      <p:sp>
        <p:nvSpPr>
          <p:cNvPr id="4757" name="Title 1"/>
          <p:cNvSpPr txBox="1"/>
          <p:nvPr/>
        </p:nvSpPr>
        <p:spPr>
          <a:xfrm>
            <a:off x="1691311" y="510271"/>
            <a:ext cx="8414441" cy="709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a:lnSpc>
                <a:spcPct val="80000"/>
              </a:lnSpc>
              <a:defRPr sz="2800" b="1" cap="all" spc="100">
                <a:solidFill>
                  <a:srgbClr val="0D0D0D"/>
                </a:solidFill>
                <a:effectLst>
                  <a:outerShdw blurRad="38100" dist="38100" dir="2700000" rotWithShape="0">
                    <a:srgbClr val="000000">
                      <a:alpha val="43137"/>
                    </a:srgbClr>
                  </a:outerShdw>
                </a:effectLst>
                <a:latin typeface="Cambria"/>
                <a:ea typeface="Cambria"/>
                <a:cs typeface="Cambria"/>
                <a:sym typeface="Cambria"/>
              </a:defRPr>
            </a:pPr>
            <a:r>
              <a:rPr sz="2800" dirty="0"/>
              <a:t> </a:t>
            </a:r>
            <a:r>
              <a:rPr lang="en-US" sz="2400" dirty="0">
                <a:solidFill>
                  <a:srgbClr val="C00000"/>
                </a:solidFill>
              </a:rPr>
              <a:t>CRITICIAL INFRASTRUCTURE PROTECTION – GRID </a:t>
            </a:r>
            <a:r>
              <a:rPr sz="2400" dirty="0">
                <a:solidFill>
                  <a:srgbClr val="C00000"/>
                </a:solidFill>
              </a:rPr>
              <a:t>ATTACK SURFACE IN SUBSTATIONS WITH IEC 61850</a:t>
            </a:r>
            <a:endParaRPr sz="2800" dirty="0">
              <a:solidFill>
                <a:srgbClr val="C00000"/>
              </a:solidFill>
            </a:endParaRPr>
          </a:p>
        </p:txBody>
      </p:sp>
      <p:pic>
        <p:nvPicPr>
          <p:cNvPr id="4758" name="Picture 4" descr="Picture 4"/>
          <p:cNvPicPr>
            <a:picLocks noChangeAspect="1"/>
          </p:cNvPicPr>
          <p:nvPr/>
        </p:nvPicPr>
        <p:blipFill>
          <a:blip r:embed="rId3"/>
          <a:srcRect l="4010" t="12546" r="4144" b="7741"/>
          <a:stretch>
            <a:fillRect/>
          </a:stretch>
        </p:blipFill>
        <p:spPr>
          <a:xfrm>
            <a:off x="3844364" y="2665880"/>
            <a:ext cx="292170" cy="221878"/>
          </a:xfrm>
          <a:prstGeom prst="rect">
            <a:avLst/>
          </a:prstGeom>
          <a:ln w="12700">
            <a:miter lim="400000"/>
          </a:ln>
        </p:spPr>
      </p:pic>
      <p:pic>
        <p:nvPicPr>
          <p:cNvPr id="4759" name="Picture 5" descr="Picture 5"/>
          <p:cNvPicPr>
            <a:picLocks noChangeAspect="1"/>
          </p:cNvPicPr>
          <p:nvPr/>
        </p:nvPicPr>
        <p:blipFill>
          <a:blip r:embed="rId3"/>
          <a:srcRect l="4010" t="12546" r="4144" b="7741"/>
          <a:stretch>
            <a:fillRect/>
          </a:stretch>
        </p:blipFill>
        <p:spPr>
          <a:xfrm>
            <a:off x="4342000" y="2585196"/>
            <a:ext cx="236521" cy="228602"/>
          </a:xfrm>
          <a:prstGeom prst="rect">
            <a:avLst/>
          </a:prstGeom>
          <a:ln w="12700">
            <a:miter lim="400000"/>
          </a:ln>
        </p:spPr>
      </p:pic>
      <p:pic>
        <p:nvPicPr>
          <p:cNvPr id="4760" name="Picture 6" descr="Picture 6"/>
          <p:cNvPicPr>
            <a:picLocks noChangeAspect="1"/>
          </p:cNvPicPr>
          <p:nvPr/>
        </p:nvPicPr>
        <p:blipFill>
          <a:blip r:embed="rId3"/>
          <a:srcRect l="4010" t="12546" r="4144" b="7741"/>
          <a:stretch>
            <a:fillRect/>
          </a:stretch>
        </p:blipFill>
        <p:spPr>
          <a:xfrm>
            <a:off x="5159040" y="4760258"/>
            <a:ext cx="292170" cy="221878"/>
          </a:xfrm>
          <a:prstGeom prst="rect">
            <a:avLst/>
          </a:prstGeom>
          <a:ln w="12700">
            <a:miter lim="400000"/>
          </a:ln>
        </p:spPr>
      </p:pic>
      <p:pic>
        <p:nvPicPr>
          <p:cNvPr id="4761" name="Picture 7" descr="Picture 7"/>
          <p:cNvPicPr>
            <a:picLocks noChangeAspect="1"/>
          </p:cNvPicPr>
          <p:nvPr/>
        </p:nvPicPr>
        <p:blipFill>
          <a:blip r:embed="rId3"/>
          <a:srcRect l="4010" t="12546" r="4144" b="7741"/>
          <a:stretch>
            <a:fillRect/>
          </a:stretch>
        </p:blipFill>
        <p:spPr>
          <a:xfrm>
            <a:off x="6806305" y="4760258"/>
            <a:ext cx="292170" cy="221878"/>
          </a:xfrm>
          <a:prstGeom prst="rect">
            <a:avLst/>
          </a:prstGeom>
          <a:ln w="12700">
            <a:miter lim="400000"/>
          </a:ln>
        </p:spPr>
      </p:pic>
      <p:pic>
        <p:nvPicPr>
          <p:cNvPr id="4762" name="Picture 8" descr="Picture 8"/>
          <p:cNvPicPr>
            <a:picLocks noChangeAspect="1"/>
          </p:cNvPicPr>
          <p:nvPr/>
        </p:nvPicPr>
        <p:blipFill>
          <a:blip r:embed="rId3"/>
          <a:srcRect l="4010" t="12546" r="4144" b="7741"/>
          <a:stretch>
            <a:fillRect/>
          </a:stretch>
        </p:blipFill>
        <p:spPr>
          <a:xfrm>
            <a:off x="5179880" y="2433917"/>
            <a:ext cx="292170" cy="221878"/>
          </a:xfrm>
          <a:prstGeom prst="rect">
            <a:avLst/>
          </a:prstGeom>
          <a:ln w="12700">
            <a:miter lim="400000"/>
          </a:ln>
        </p:spPr>
      </p:pic>
      <p:pic>
        <p:nvPicPr>
          <p:cNvPr id="4763" name="Picture 9" descr="Picture 9"/>
          <p:cNvPicPr>
            <a:picLocks noChangeAspect="1"/>
          </p:cNvPicPr>
          <p:nvPr/>
        </p:nvPicPr>
        <p:blipFill>
          <a:blip r:embed="rId3"/>
          <a:srcRect l="4010" t="12546" r="4144" b="7741"/>
          <a:stretch>
            <a:fillRect/>
          </a:stretch>
        </p:blipFill>
        <p:spPr>
          <a:xfrm>
            <a:off x="6096000" y="2665880"/>
            <a:ext cx="292171" cy="221878"/>
          </a:xfrm>
          <a:prstGeom prst="rect">
            <a:avLst/>
          </a:prstGeom>
          <a:ln w="12700">
            <a:miter lim="400000"/>
          </a:ln>
        </p:spPr>
      </p:pic>
      <p:pic>
        <p:nvPicPr>
          <p:cNvPr id="4764" name="Picture 10" descr="Picture 10"/>
          <p:cNvPicPr>
            <a:picLocks noChangeAspect="1"/>
          </p:cNvPicPr>
          <p:nvPr/>
        </p:nvPicPr>
        <p:blipFill>
          <a:blip r:embed="rId3"/>
          <a:srcRect l="4010" t="12546" r="4144" b="7741"/>
          <a:stretch>
            <a:fillRect/>
          </a:stretch>
        </p:blipFill>
        <p:spPr>
          <a:xfrm>
            <a:off x="3698280" y="4760258"/>
            <a:ext cx="292171" cy="221878"/>
          </a:xfrm>
          <a:prstGeom prst="rect">
            <a:avLst/>
          </a:prstGeom>
          <a:ln w="12700">
            <a:miter lim="400000"/>
          </a:ln>
        </p:spPr>
      </p:pic>
      <p:pic>
        <p:nvPicPr>
          <p:cNvPr id="4765" name="Picture 11" descr="Picture 11"/>
          <p:cNvPicPr>
            <a:picLocks noChangeAspect="1"/>
          </p:cNvPicPr>
          <p:nvPr/>
        </p:nvPicPr>
        <p:blipFill>
          <a:blip r:embed="rId3"/>
          <a:srcRect l="4010" t="12546" r="4144" b="7741"/>
          <a:stretch>
            <a:fillRect/>
          </a:stretch>
        </p:blipFill>
        <p:spPr>
          <a:xfrm>
            <a:off x="8429065" y="4760258"/>
            <a:ext cx="292170" cy="221878"/>
          </a:xfrm>
          <a:prstGeom prst="rect">
            <a:avLst/>
          </a:prstGeom>
          <a:ln w="12700">
            <a:miter lim="400000"/>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Double-click to edit"/>
          <p:cNvSpPr txBox="1">
            <a:spLocks noGrp="1"/>
          </p:cNvSpPr>
          <p:nvPr>
            <p:ph type="title"/>
          </p:nvPr>
        </p:nvSpPr>
        <p:spPr>
          <a:prstGeom prst="rect">
            <a:avLst/>
          </a:prstGeom>
        </p:spPr>
        <p:txBody>
          <a:bodyPr/>
          <a:lstStyle/>
          <a:p>
            <a:endParaRPr/>
          </a:p>
        </p:txBody>
      </p:sp>
      <p:sp>
        <p:nvSpPr>
          <p:cNvPr id="167" name="Double-click to edit"/>
          <p:cNvSpPr txBox="1">
            <a:spLocks noGrp="1"/>
          </p:cNvSpPr>
          <p:nvPr>
            <p:ph type="body" idx="1"/>
          </p:nvPr>
        </p:nvSpPr>
        <p:spPr>
          <a:prstGeom prst="rect">
            <a:avLst/>
          </a:prstGeom>
        </p:spPr>
        <p:txBody>
          <a:bodyPr/>
          <a:lstStyle/>
          <a:p>
            <a:pPr>
              <a:buBlip>
                <a:blip r:embed="rId2"/>
              </a:buBlip>
            </a:pPr>
            <a:endParaRPr/>
          </a:p>
        </p:txBody>
      </p:sp>
      <p:pic>
        <p:nvPicPr>
          <p:cNvPr id="168" name="Image" descr="Image"/>
          <p:cNvPicPr>
            <a:picLocks noChangeAspect="1"/>
          </p:cNvPicPr>
          <p:nvPr/>
        </p:nvPicPr>
        <p:blipFill>
          <a:blip r:embed="rId3"/>
          <a:stretch>
            <a:fillRect/>
          </a:stretch>
        </p:blipFill>
        <p:spPr>
          <a:xfrm>
            <a:off x="1679177" y="116383"/>
            <a:ext cx="8723433" cy="6542575"/>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6042C-1D65-024F-60D8-9A09D5DA8423}"/>
              </a:ext>
            </a:extLst>
          </p:cNvPr>
          <p:cNvSpPr>
            <a:spLocks noGrp="1"/>
          </p:cNvSpPr>
          <p:nvPr>
            <p:ph type="title"/>
          </p:nvPr>
        </p:nvSpPr>
        <p:spPr/>
        <p:txBody>
          <a:bodyPr/>
          <a:lstStyle/>
          <a:p>
            <a:r>
              <a:rPr lang="en-GB" dirty="0"/>
              <a:t>Human Factors</a:t>
            </a:r>
          </a:p>
        </p:txBody>
      </p:sp>
      <p:sp>
        <p:nvSpPr>
          <p:cNvPr id="3" name="Text Placeholder 2">
            <a:extLst>
              <a:ext uri="{FF2B5EF4-FFF2-40B4-BE49-F238E27FC236}">
                <a16:creationId xmlns:a16="http://schemas.microsoft.com/office/drawing/2014/main" id="{11F8F2FC-753E-77E9-C92F-D4EA9D035DCD}"/>
              </a:ext>
            </a:extLst>
          </p:cNvPr>
          <p:cNvSpPr>
            <a:spLocks noGrp="1"/>
          </p:cNvSpPr>
          <p:nvPr>
            <p:ph type="body" idx="1"/>
          </p:nvPr>
        </p:nvSpPr>
        <p:spPr/>
        <p:txBody>
          <a:bodyPr/>
          <a:lstStyle/>
          <a:p>
            <a:pPr>
              <a:buFont typeface="Arial" panose="020B0604020202020204" pitchFamily="34" charset="0"/>
              <a:buChar char="•"/>
            </a:pPr>
            <a:r>
              <a:rPr lang="en-GB" dirty="0">
                <a:solidFill>
                  <a:schemeClr val="accent6">
                    <a:lumMod val="50000"/>
                  </a:schemeClr>
                </a:solidFill>
              </a:rPr>
              <a:t>Often complexity of technology and its Human interface is a challenge</a:t>
            </a:r>
          </a:p>
          <a:p>
            <a:pPr>
              <a:buFont typeface="Arial" panose="020B0604020202020204" pitchFamily="34" charset="0"/>
              <a:buChar char="•"/>
            </a:pPr>
            <a:r>
              <a:rPr lang="en-GB">
                <a:solidFill>
                  <a:schemeClr val="accent6">
                    <a:lumMod val="50000"/>
                  </a:schemeClr>
                </a:solidFill>
              </a:rPr>
              <a:t>Social </a:t>
            </a:r>
            <a:r>
              <a:rPr lang="en-GB" dirty="0">
                <a:solidFill>
                  <a:schemeClr val="accent6">
                    <a:lumMod val="50000"/>
                  </a:schemeClr>
                </a:solidFill>
              </a:rPr>
              <a:t>Engineering attacks</a:t>
            </a:r>
          </a:p>
          <a:p>
            <a:pPr>
              <a:buFont typeface="Arial" panose="020B0604020202020204" pitchFamily="34" charset="0"/>
              <a:buChar char="•"/>
            </a:pPr>
            <a:r>
              <a:rPr lang="en-GB" dirty="0">
                <a:solidFill>
                  <a:schemeClr val="accent6">
                    <a:lumMod val="50000"/>
                  </a:schemeClr>
                </a:solidFill>
              </a:rPr>
              <a:t>Ease of large scale payments may lead to much larger losses/impact</a:t>
            </a:r>
          </a:p>
          <a:p>
            <a:pPr>
              <a:buFont typeface="Arial" panose="020B0604020202020204" pitchFamily="34" charset="0"/>
              <a:buChar char="•"/>
            </a:pPr>
            <a:r>
              <a:rPr lang="en-GB" dirty="0">
                <a:solidFill>
                  <a:schemeClr val="accent6">
                    <a:lumMod val="50000"/>
                  </a:schemeClr>
                </a:solidFill>
              </a:rPr>
              <a:t>For the average criminal, the psychological manipulation of vulnerable users is far easier then the technological challenge of software penetration.</a:t>
            </a:r>
          </a:p>
        </p:txBody>
      </p:sp>
    </p:spTree>
    <p:extLst>
      <p:ext uri="{BB962C8B-B14F-4D97-AF65-F5344CB8AC3E}">
        <p14:creationId xmlns:p14="http://schemas.microsoft.com/office/powerpoint/2010/main" val="18214131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0" name="Crisis Management Drill"/>
          <p:cNvSpPr txBox="1">
            <a:spLocks noGrp="1"/>
          </p:cNvSpPr>
          <p:nvPr>
            <p:ph type="title"/>
          </p:nvPr>
        </p:nvSpPr>
        <p:spPr>
          <a:prstGeom prst="rect">
            <a:avLst/>
          </a:prstGeom>
        </p:spPr>
        <p:txBody>
          <a:bodyPr/>
          <a:lstStyle>
            <a:lvl1pPr algn="l" defTabSz="457200">
              <a:lnSpc>
                <a:spcPct val="100000"/>
              </a:lnSpc>
              <a:spcBef>
                <a:spcPts val="1200"/>
              </a:spcBef>
              <a:defRPr sz="3733" cap="none">
                <a:latin typeface="+mj-lt"/>
                <a:ea typeface="+mj-ea"/>
                <a:cs typeface="+mj-cs"/>
                <a:sym typeface="Helvetica"/>
              </a:defRPr>
            </a:lvl1pPr>
          </a:lstStyle>
          <a:p>
            <a:r>
              <a:t>Crisis Management Drill </a:t>
            </a:r>
            <a:endParaRPr sz="1200">
              <a:latin typeface="Times Roman"/>
              <a:ea typeface="Times Roman"/>
              <a:cs typeface="Times Roman"/>
              <a:sym typeface="Times Roman"/>
            </a:endParaRPr>
          </a:p>
        </p:txBody>
      </p:sp>
      <p:sp>
        <p:nvSpPr>
          <p:cNvPr id="4811" name="Developed a comprehensive crisis management plan for countering cyber attacks and cyber terrorism. This Plan has been approved by the National Crisis Management Committee and is being implemented across key Central Govt. Ministries/Departments and all St"/>
          <p:cNvSpPr txBox="1">
            <a:spLocks noGrp="1"/>
          </p:cNvSpPr>
          <p:nvPr>
            <p:ph type="body" idx="1"/>
          </p:nvPr>
        </p:nvSpPr>
        <p:spPr>
          <a:xfrm>
            <a:off x="2209330" y="1773162"/>
            <a:ext cx="7870478" cy="4018039"/>
          </a:xfrm>
          <a:prstGeom prst="rect">
            <a:avLst/>
          </a:prstGeom>
        </p:spPr>
        <p:txBody>
          <a:bodyPr>
            <a:normAutofit lnSpcReduction="10000"/>
          </a:bodyPr>
          <a:lstStyle/>
          <a:p>
            <a:pPr marL="192505" indent="-192505" defTabSz="274320">
              <a:lnSpc>
                <a:spcPct val="100000"/>
              </a:lnSpc>
              <a:spcBef>
                <a:spcPts val="700"/>
              </a:spcBef>
              <a:buFontTx/>
              <a:defRPr sz="1920" cap="none">
                <a:latin typeface="+mn-lt"/>
                <a:ea typeface="+mn-ea"/>
                <a:cs typeface="+mn-cs"/>
                <a:sym typeface="Calibri"/>
              </a:defRPr>
            </a:pPr>
            <a:r>
              <a:t>Developed a </a:t>
            </a:r>
            <a:r>
              <a:rPr>
                <a:solidFill>
                  <a:srgbClr val="FF0000"/>
                </a:solidFill>
              </a:rPr>
              <a:t>comprehensive crisis management plan </a:t>
            </a:r>
            <a:r>
              <a:t>for countering cyber attacks and cyber terrorism. This Plan has been approved by the National Crisis Management Committee and is being implemented across key Central Govt. Ministries/Departments and all States/UTs. This plan is intended </a:t>
            </a:r>
            <a:endParaRPr sz="720">
              <a:latin typeface="Times Roman"/>
              <a:ea typeface="Times Roman"/>
              <a:cs typeface="Times Roman"/>
              <a:sym typeface="Times Roman"/>
            </a:endParaRPr>
          </a:p>
          <a:p>
            <a:pPr marL="184486" indent="-184486" defTabSz="274320">
              <a:lnSpc>
                <a:spcPct val="100000"/>
              </a:lnSpc>
              <a:spcBef>
                <a:spcPts val="700"/>
              </a:spcBef>
              <a:buFontTx/>
              <a:defRPr sz="1840" cap="none">
                <a:latin typeface="+mn-lt"/>
                <a:ea typeface="+mn-ea"/>
                <a:cs typeface="+mn-cs"/>
                <a:sym typeface="Calibri"/>
              </a:defRPr>
            </a:pPr>
            <a:r>
              <a:t>To ensure that </a:t>
            </a:r>
            <a:r>
              <a:rPr>
                <a:solidFill>
                  <a:srgbClr val="FF0000"/>
                </a:solidFill>
              </a:rPr>
              <a:t>interruption or manipulations </a:t>
            </a:r>
            <a:r>
              <a:t>of critical functions/services in critical sector organisations are </a:t>
            </a:r>
            <a:r>
              <a:rPr>
                <a:solidFill>
                  <a:srgbClr val="FF0000"/>
                </a:solidFill>
              </a:rPr>
              <a:t>brief, infrequent </a:t>
            </a:r>
            <a:r>
              <a:rPr>
                <a:solidFill>
                  <a:srgbClr val="080808"/>
                </a:solidFill>
              </a:rPr>
              <a:t>and </a:t>
            </a:r>
            <a:r>
              <a:rPr>
                <a:solidFill>
                  <a:srgbClr val="FF0000"/>
                </a:solidFill>
              </a:rPr>
              <a:t>manageable </a:t>
            </a:r>
            <a:r>
              <a:rPr>
                <a:solidFill>
                  <a:srgbClr val="080808"/>
                </a:solidFill>
              </a:rPr>
              <a:t>and cause least possible damage </a:t>
            </a:r>
            <a:endParaRPr sz="720">
              <a:solidFill>
                <a:srgbClr val="080808"/>
              </a:solidFill>
              <a:latin typeface="Times Roman"/>
              <a:ea typeface="Times Roman"/>
              <a:cs typeface="Times Roman"/>
              <a:sym typeface="Times Roman"/>
            </a:endParaRPr>
          </a:p>
          <a:p>
            <a:pPr marL="184486" indent="-184486" defTabSz="274320">
              <a:lnSpc>
                <a:spcPct val="100000"/>
              </a:lnSpc>
              <a:spcBef>
                <a:spcPts val="700"/>
              </a:spcBef>
              <a:buFontTx/>
              <a:defRPr sz="1840" cap="none">
                <a:solidFill>
                  <a:srgbClr val="0B0DE3"/>
                </a:solidFill>
                <a:latin typeface="+mn-lt"/>
                <a:ea typeface="+mn-ea"/>
                <a:cs typeface="+mn-cs"/>
                <a:sym typeface="Calibri"/>
              </a:defRPr>
            </a:pPr>
            <a:r>
              <a:t>To enable respective administrative Ministries/Departments to draw- up their own contingency plans </a:t>
            </a:r>
          </a:p>
          <a:p>
            <a:pPr marL="184486" indent="-184486" defTabSz="274320">
              <a:lnSpc>
                <a:spcPct val="100000"/>
              </a:lnSpc>
              <a:spcBef>
                <a:spcPts val="700"/>
              </a:spcBef>
              <a:buFontTx/>
              <a:defRPr sz="1840" cap="none">
                <a:latin typeface="+mn-lt"/>
                <a:ea typeface="+mn-ea"/>
                <a:cs typeface="+mn-cs"/>
                <a:sym typeface="Calibri"/>
              </a:defRPr>
            </a:pPr>
            <a:r>
              <a:t>To assist organisations </a:t>
            </a:r>
            <a:r>
              <a:rPr>
                <a:solidFill>
                  <a:srgbClr val="FF0000"/>
                </a:solidFill>
              </a:rPr>
              <a:t>to put in place mechanisms </a:t>
            </a:r>
            <a:r>
              <a:t>to effectively deal with cyber security crisis and be able to pin point responsibilities and accountabilities right down to individual level </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5" name="Double-click to edit"/>
          <p:cNvSpPr txBox="1">
            <a:spLocks noGrp="1"/>
          </p:cNvSpPr>
          <p:nvPr>
            <p:ph type="title"/>
          </p:nvPr>
        </p:nvSpPr>
        <p:spPr>
          <a:prstGeom prst="rect">
            <a:avLst/>
          </a:prstGeom>
        </p:spPr>
        <p:txBody>
          <a:bodyPr/>
          <a:lstStyle/>
          <a:p>
            <a:endParaRPr/>
          </a:p>
        </p:txBody>
      </p:sp>
      <p:sp>
        <p:nvSpPr>
          <p:cNvPr id="4836" name="Double-click to edit"/>
          <p:cNvSpPr txBox="1">
            <a:spLocks noGrp="1"/>
          </p:cNvSpPr>
          <p:nvPr>
            <p:ph type="body" idx="1"/>
          </p:nvPr>
        </p:nvSpPr>
        <p:spPr>
          <a:prstGeom prst="rect">
            <a:avLst/>
          </a:prstGeom>
        </p:spPr>
        <p:txBody>
          <a:bodyPr/>
          <a:lstStyle/>
          <a:p>
            <a:endParaRPr/>
          </a:p>
        </p:txBody>
      </p:sp>
      <p:pic>
        <p:nvPicPr>
          <p:cNvPr id="4837" name="Image" descr="Image"/>
          <p:cNvPicPr>
            <a:picLocks noChangeAspect="1"/>
          </p:cNvPicPr>
          <p:nvPr/>
        </p:nvPicPr>
        <p:blipFill>
          <a:blip r:embed="rId2"/>
          <a:stretch>
            <a:fillRect/>
          </a:stretch>
        </p:blipFill>
        <p:spPr>
          <a:xfrm>
            <a:off x="428263" y="0"/>
            <a:ext cx="11435788" cy="6858000"/>
          </a:xfrm>
          <a:prstGeom prst="rect">
            <a:avLst/>
          </a:prstGeom>
          <a:ln w="12700">
            <a:miter lim="400000"/>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B73C-84E7-F8EC-3EFC-EA5ADABD1A06}"/>
              </a:ext>
            </a:extLst>
          </p:cNvPr>
          <p:cNvSpPr>
            <a:spLocks noGrp="1"/>
          </p:cNvSpPr>
          <p:nvPr>
            <p:ph type="title"/>
          </p:nvPr>
        </p:nvSpPr>
        <p:spPr/>
        <p:txBody>
          <a:bodyPr/>
          <a:lstStyle/>
          <a:p>
            <a:r>
              <a:rPr lang="en-IN" dirty="0"/>
              <a:t>Summary</a:t>
            </a:r>
            <a:endParaRPr lang="en-US" dirty="0"/>
          </a:p>
        </p:txBody>
      </p:sp>
      <p:sp>
        <p:nvSpPr>
          <p:cNvPr id="3" name="Content Placeholder 2">
            <a:extLst>
              <a:ext uri="{FF2B5EF4-FFF2-40B4-BE49-F238E27FC236}">
                <a16:creationId xmlns:a16="http://schemas.microsoft.com/office/drawing/2014/main" id="{DD263FB3-F0C2-8EDC-C649-4E982D7F07E5}"/>
              </a:ext>
            </a:extLst>
          </p:cNvPr>
          <p:cNvSpPr>
            <a:spLocks noGrp="1"/>
          </p:cNvSpPr>
          <p:nvPr>
            <p:ph idx="1"/>
          </p:nvPr>
        </p:nvSpPr>
        <p:spPr>
          <a:xfrm>
            <a:off x="838200" y="1506569"/>
            <a:ext cx="10991389" cy="4745100"/>
          </a:xfrm>
        </p:spPr>
        <p:txBody>
          <a:bodyPr>
            <a:noAutofit/>
          </a:bodyPr>
          <a:lstStyle/>
          <a:p>
            <a:endParaRPr lang="en-IN" sz="1800" b="0" i="0" u="none" strike="noStrike" dirty="0">
              <a:solidFill>
                <a:srgbClr val="2A3140"/>
              </a:solidFill>
              <a:effectLst/>
              <a:latin typeface="Helvetica Neue" panose="02000503000000020004" pitchFamily="2"/>
            </a:endParaRPr>
          </a:p>
          <a:p>
            <a:r>
              <a:rPr lang="en-IN" sz="2400" b="0" i="0" u="none" strike="noStrike" dirty="0">
                <a:solidFill>
                  <a:srgbClr val="2A3140"/>
                </a:solidFill>
                <a:effectLst/>
                <a:latin typeface="Helvetica Neue" panose="02000503000000020004" pitchFamily="2"/>
              </a:rPr>
              <a:t>5G &amp; eventually 6G technology brings unprecedented opportunities and challenges. </a:t>
            </a:r>
          </a:p>
          <a:p>
            <a:r>
              <a:rPr lang="en-IN" sz="2400" b="0" i="0" u="none" strike="noStrike" dirty="0">
                <a:solidFill>
                  <a:srgbClr val="2A3140"/>
                </a:solidFill>
                <a:effectLst/>
                <a:latin typeface="Helvetica Neue" panose="02000503000000020004" pitchFamily="2"/>
              </a:rPr>
              <a:t>We explore the dynamic synergies between Cyber Threat Intelligence (CTI) and 5G/6G and vulnerabilities that arise. </a:t>
            </a:r>
          </a:p>
          <a:p>
            <a:r>
              <a:rPr lang="en-IN" sz="2400" b="0" i="0" u="none" strike="noStrike" dirty="0">
                <a:solidFill>
                  <a:srgbClr val="2A3140"/>
                </a:solidFill>
                <a:effectLst/>
                <a:latin typeface="Helvetica Neue" panose="02000503000000020004" pitchFamily="2"/>
              </a:rPr>
              <a:t>Integration of Cyber Threat Intelligence in the 6G paradigm. The role of proactive and predictive intelligence to fortify networks against wide array of cyber threats, from sophisticated attacks on network infrastructure to emerging risks inherent in the Internet of Things (IoT).</a:t>
            </a:r>
          </a:p>
          <a:p>
            <a:r>
              <a:rPr lang="en-IN" sz="2400" b="0" i="0" u="none" strike="noStrike" dirty="0">
                <a:solidFill>
                  <a:srgbClr val="2A3140"/>
                </a:solidFill>
                <a:effectLst/>
                <a:latin typeface="Helvetica Neue" panose="02000503000000020004" pitchFamily="2"/>
              </a:rPr>
              <a:t>Evolving role of AI and machine learning in enhancing threat detection and response mechanisms, as well as the collaborative efforts required across industries and research communities to fortify the cyber resilience of 6G networks.</a:t>
            </a:r>
          </a:p>
        </p:txBody>
      </p:sp>
    </p:spTree>
    <p:extLst>
      <p:ext uri="{BB962C8B-B14F-4D97-AF65-F5344CB8AC3E}">
        <p14:creationId xmlns:p14="http://schemas.microsoft.com/office/powerpoint/2010/main" val="2681964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Font typeface="Calibri"/>
              <a:buNone/>
            </a:pPr>
            <a:r>
              <a:rPr lang="en-US" sz="4000" b="1" dirty="0">
                <a:latin typeface="Calibri"/>
                <a:ea typeface="Calibri"/>
                <a:cs typeface="Calibri"/>
                <a:sym typeface="Calibri"/>
              </a:rPr>
              <a:t>6G Key features</a:t>
            </a:r>
            <a:endParaRPr sz="4000" dirty="0"/>
          </a:p>
        </p:txBody>
      </p:sp>
      <p:sp>
        <p:nvSpPr>
          <p:cNvPr id="113" name="Google Shape;11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692150" indent="-514350"/>
            <a:r>
              <a:rPr lang="en-US" dirty="0"/>
              <a:t>Advanced Applications</a:t>
            </a:r>
          </a:p>
          <a:p>
            <a:pPr marL="692150" indent="-514350"/>
            <a:r>
              <a:rPr lang="en-US" dirty="0"/>
              <a:t>Intelligent Architecture </a:t>
            </a:r>
          </a:p>
          <a:p>
            <a:pPr marL="1149350" lvl="1" indent="-514350"/>
            <a:r>
              <a:rPr lang="en-US" dirty="0"/>
              <a:t>Distributed Sensing &amp;</a:t>
            </a:r>
          </a:p>
          <a:p>
            <a:pPr marL="1149350" lvl="1" indent="-514350"/>
            <a:r>
              <a:rPr lang="en-US" dirty="0"/>
              <a:t>Artificial Intelligence</a:t>
            </a:r>
          </a:p>
          <a:p>
            <a:pPr marL="692150" indent="-514350"/>
            <a:r>
              <a:rPr lang="en-US" dirty="0"/>
              <a:t>Stringent Requirements</a:t>
            </a:r>
          </a:p>
          <a:p>
            <a:pPr marL="692150" indent="-514350"/>
            <a:r>
              <a:rPr lang="en-US" dirty="0"/>
              <a:t>Enabling technologies</a:t>
            </a:r>
          </a:p>
          <a:p>
            <a:pPr marL="1149350" lvl="1" indent="-514350"/>
            <a:r>
              <a:rPr lang="en-US" dirty="0"/>
              <a:t>Quantum/VLC/THz</a:t>
            </a:r>
            <a:endParaRPr dirty="0"/>
          </a:p>
        </p:txBody>
      </p:sp>
      <p:sp>
        <p:nvSpPr>
          <p:cNvPr id="115" name="Google Shape;115;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TSDSI Tech Deep Dive Conference 2023</a:t>
            </a:r>
            <a:endParaRPr/>
          </a:p>
        </p:txBody>
      </p:sp>
      <p:pic>
        <p:nvPicPr>
          <p:cNvPr id="3" name="Picture 2" descr="A diagram of a diagram&#10;&#10;Description automatically generated with medium confidence">
            <a:extLst>
              <a:ext uri="{FF2B5EF4-FFF2-40B4-BE49-F238E27FC236}">
                <a16:creationId xmlns:a16="http://schemas.microsoft.com/office/drawing/2014/main" id="{FD05E928-1372-6A96-2FED-8C875736520E}"/>
              </a:ext>
            </a:extLst>
          </p:cNvPr>
          <p:cNvPicPr>
            <a:picLocks noChangeAspect="1"/>
          </p:cNvPicPr>
          <p:nvPr/>
        </p:nvPicPr>
        <p:blipFill>
          <a:blip r:embed="rId3"/>
          <a:stretch>
            <a:fillRect/>
          </a:stretch>
        </p:blipFill>
        <p:spPr>
          <a:xfrm>
            <a:off x="6070711" y="1629930"/>
            <a:ext cx="5283089" cy="48629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Font typeface="Calibri"/>
              <a:buNone/>
            </a:pPr>
            <a:r>
              <a:rPr lang="en-US" sz="4000" b="1" dirty="0">
                <a:latin typeface="Calibri"/>
                <a:ea typeface="Calibri"/>
                <a:cs typeface="Calibri"/>
                <a:sym typeface="Calibri"/>
              </a:rPr>
              <a:t>6G Key features</a:t>
            </a:r>
            <a:endParaRPr sz="4000" dirty="0"/>
          </a:p>
        </p:txBody>
      </p:sp>
      <p:sp>
        <p:nvSpPr>
          <p:cNvPr id="113" name="Google Shape;113;p3"/>
          <p:cNvSpPr txBox="1">
            <a:spLocks noGrp="1"/>
          </p:cNvSpPr>
          <p:nvPr>
            <p:ph type="body" idx="1"/>
          </p:nvPr>
        </p:nvSpPr>
        <p:spPr>
          <a:xfrm>
            <a:off x="838199" y="1825624"/>
            <a:ext cx="10924310" cy="4667251"/>
          </a:xfrm>
          <a:prstGeom prst="rect">
            <a:avLst/>
          </a:prstGeom>
          <a:noFill/>
          <a:ln>
            <a:noFill/>
          </a:ln>
        </p:spPr>
        <p:txBody>
          <a:bodyPr spcFirstLastPara="1" wrap="square" lIns="91425" tIns="45700" rIns="91425" bIns="45700" anchor="t" anchorCtr="0">
            <a:normAutofit fontScale="92500" lnSpcReduction="10000"/>
          </a:bodyPr>
          <a:lstStyle/>
          <a:p>
            <a:pPr marL="692150" indent="-514350"/>
            <a:endParaRPr lang="en-US" dirty="0"/>
          </a:p>
          <a:p>
            <a:pPr marL="692150" indent="-514350"/>
            <a:endParaRPr lang="en-IN" dirty="0"/>
          </a:p>
          <a:p>
            <a:pPr marL="692150" indent="-514350"/>
            <a:endParaRPr lang="en-IN" dirty="0"/>
          </a:p>
          <a:p>
            <a:pPr marL="692150" indent="-514350"/>
            <a:endParaRPr lang="en-IN" dirty="0"/>
          </a:p>
          <a:p>
            <a:pPr marL="692150" indent="-514350"/>
            <a:endParaRPr lang="en-IN" dirty="0"/>
          </a:p>
          <a:p>
            <a:pPr marL="692150" indent="-514350"/>
            <a:endParaRPr lang="en-IN" dirty="0"/>
          </a:p>
          <a:p>
            <a:pPr marL="692150" indent="-514350"/>
            <a:endParaRPr lang="en-IN" dirty="0"/>
          </a:p>
          <a:p>
            <a:pPr marL="692150" indent="-514350"/>
            <a:r>
              <a:rPr lang="en-IN" b="1" i="0" dirty="0">
                <a:effectLst/>
                <a:latin typeface="sso"/>
              </a:rPr>
              <a:t>Trustworthiness is expected to be an essential requirement of 6G</a:t>
            </a:r>
          </a:p>
          <a:p>
            <a:pPr marL="692150" indent="-514350"/>
            <a:r>
              <a:rPr lang="en-IN" sz="2600" dirty="0">
                <a:solidFill>
                  <a:srgbClr val="000000"/>
                </a:solidFill>
                <a:latin typeface="sso"/>
              </a:rPr>
              <a:t>N</a:t>
            </a:r>
            <a:r>
              <a:rPr lang="en-IN" sz="2600" b="0" i="0" dirty="0">
                <a:solidFill>
                  <a:srgbClr val="000000"/>
                </a:solidFill>
                <a:effectLst/>
                <a:latin typeface="sso"/>
              </a:rPr>
              <a:t>etwork openness, SW-based mobile communication system, virtualization, network AI, and quantum computing, directly affect security and privacy</a:t>
            </a:r>
            <a:endParaRPr sz="2600" b="1" dirty="0"/>
          </a:p>
        </p:txBody>
      </p:sp>
      <p:sp>
        <p:nvSpPr>
          <p:cNvPr id="115" name="Google Shape;115;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TSDSI Tech Deep Dive Conference 2023</a:t>
            </a:r>
            <a:endParaRPr/>
          </a:p>
        </p:txBody>
      </p:sp>
      <p:pic>
        <p:nvPicPr>
          <p:cNvPr id="4" name="Picture 3" descr="A diagram of a network&#10;&#10;Description automatically generated">
            <a:extLst>
              <a:ext uri="{FF2B5EF4-FFF2-40B4-BE49-F238E27FC236}">
                <a16:creationId xmlns:a16="http://schemas.microsoft.com/office/drawing/2014/main" id="{B1D30412-1ACD-B45C-1C71-C60B59D0FE38}"/>
              </a:ext>
            </a:extLst>
          </p:cNvPr>
          <p:cNvPicPr>
            <a:picLocks noChangeAspect="1"/>
          </p:cNvPicPr>
          <p:nvPr/>
        </p:nvPicPr>
        <p:blipFill rotWithShape="1">
          <a:blip r:embed="rId3"/>
          <a:srcRect l="1164" r="1489"/>
          <a:stretch/>
        </p:blipFill>
        <p:spPr>
          <a:xfrm>
            <a:off x="0" y="1325588"/>
            <a:ext cx="12060000" cy="3477057"/>
          </a:xfrm>
          <a:prstGeom prst="rect">
            <a:avLst/>
          </a:prstGeom>
        </p:spPr>
      </p:pic>
    </p:spTree>
    <p:extLst>
      <p:ext uri="{BB962C8B-B14F-4D97-AF65-F5344CB8AC3E}">
        <p14:creationId xmlns:p14="http://schemas.microsoft.com/office/powerpoint/2010/main" val="109657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000"/>
              <a:buFont typeface="Calibri"/>
              <a:buNone/>
            </a:pPr>
            <a:r>
              <a:rPr lang="en-US" sz="4000" b="1" dirty="0">
                <a:latin typeface="Calibri"/>
                <a:ea typeface="Calibri"/>
                <a:cs typeface="Calibri"/>
                <a:sym typeface="Calibri"/>
              </a:rPr>
              <a:t>Expanded Threat Landscape</a:t>
            </a:r>
            <a:endParaRPr sz="4000" dirty="0"/>
          </a:p>
        </p:txBody>
      </p:sp>
      <p:sp>
        <p:nvSpPr>
          <p:cNvPr id="121" name="Google Shape;12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62500" lnSpcReduction="20000"/>
          </a:bodyPr>
          <a:lstStyle/>
          <a:p>
            <a:pPr algn="l" latinLnBrk="0"/>
            <a:r>
              <a:rPr lang="en-IN" b="1" i="0" dirty="0">
                <a:solidFill>
                  <a:srgbClr val="000000"/>
                </a:solidFill>
                <a:effectLst/>
                <a:latin typeface="sso"/>
              </a:rPr>
              <a:t>Threats from Network AI:</a:t>
            </a:r>
            <a:r>
              <a:rPr lang="en-IN" b="0" i="0" dirty="0">
                <a:solidFill>
                  <a:srgbClr val="000000"/>
                </a:solidFill>
                <a:effectLst/>
                <a:latin typeface="sso"/>
              </a:rPr>
              <a:t> By using the characteristics of training and interference of AI, attacker can intentionally fool AI model by entering deceptive data to make network system unstable, malfunctioning or unavailable, which is called </a:t>
            </a:r>
            <a:r>
              <a:rPr lang="en-IN" sz="3300" b="1" i="0" dirty="0">
                <a:solidFill>
                  <a:srgbClr val="C00000"/>
                </a:solidFill>
                <a:effectLst/>
                <a:latin typeface="sso"/>
              </a:rPr>
              <a:t>Adversarial Machine Learning</a:t>
            </a:r>
            <a:r>
              <a:rPr lang="en-IN" b="0" i="0" dirty="0">
                <a:solidFill>
                  <a:srgbClr val="000000"/>
                </a:solidFill>
                <a:effectLst/>
                <a:latin typeface="sso"/>
              </a:rPr>
              <a:t>.</a:t>
            </a:r>
          </a:p>
          <a:p>
            <a:pPr algn="l" latinLnBrk="0"/>
            <a:r>
              <a:rPr lang="en-IN" b="1" i="0" dirty="0">
                <a:solidFill>
                  <a:srgbClr val="000000"/>
                </a:solidFill>
                <a:effectLst/>
                <a:latin typeface="sso"/>
              </a:rPr>
              <a:t>Privacy Threats:</a:t>
            </a:r>
            <a:r>
              <a:rPr lang="en-IN" b="0" i="0" dirty="0">
                <a:solidFill>
                  <a:srgbClr val="000000"/>
                </a:solidFill>
                <a:effectLst/>
                <a:latin typeface="sso"/>
              </a:rPr>
              <a:t> mobile network operators (MNOs) and external service providers are expected to </a:t>
            </a:r>
            <a:r>
              <a:rPr lang="en-IN" b="0" i="0" dirty="0" err="1">
                <a:solidFill>
                  <a:srgbClr val="000000"/>
                </a:solidFill>
                <a:effectLst/>
                <a:latin typeface="sso"/>
              </a:rPr>
              <a:t>analyze</a:t>
            </a:r>
            <a:r>
              <a:rPr lang="en-IN" b="0" i="0" dirty="0">
                <a:solidFill>
                  <a:srgbClr val="000000"/>
                </a:solidFill>
                <a:effectLst/>
                <a:latin typeface="sso"/>
              </a:rPr>
              <a:t> user information in various ways through data analytics and AI technologies to enhance quality-of-service (QoS) and quality-of-experience (</a:t>
            </a:r>
            <a:r>
              <a:rPr lang="en-IN" b="0" i="0" dirty="0" err="1">
                <a:solidFill>
                  <a:srgbClr val="000000"/>
                </a:solidFill>
                <a:effectLst/>
                <a:latin typeface="sso"/>
              </a:rPr>
              <a:t>QoE</a:t>
            </a:r>
            <a:r>
              <a:rPr lang="en-IN" b="0" i="0" dirty="0">
                <a:solidFill>
                  <a:srgbClr val="000000"/>
                </a:solidFill>
                <a:effectLst/>
                <a:latin typeface="sso"/>
              </a:rPr>
              <a:t>). However, </a:t>
            </a:r>
            <a:r>
              <a:rPr lang="en-IN" sz="3300" b="1" i="0" dirty="0">
                <a:solidFill>
                  <a:srgbClr val="C00000"/>
                </a:solidFill>
                <a:effectLst/>
                <a:latin typeface="sso"/>
              </a:rPr>
              <a:t>personalization technologies in 6G open door for fine-grained privacy invasion</a:t>
            </a:r>
            <a:r>
              <a:rPr lang="en-IN" b="0" i="0" dirty="0">
                <a:solidFill>
                  <a:srgbClr val="000000"/>
                </a:solidFill>
                <a:effectLst/>
                <a:latin typeface="sso"/>
              </a:rPr>
              <a:t>. Thus, without reliable and secure environment, the use of user information may leak user information and cause serious threats to user privacy. [4]</a:t>
            </a:r>
          </a:p>
          <a:p>
            <a:pPr algn="l" latinLnBrk="0"/>
            <a:r>
              <a:rPr lang="en-IN" b="1" i="0" dirty="0">
                <a:solidFill>
                  <a:srgbClr val="000000"/>
                </a:solidFill>
                <a:effectLst/>
                <a:latin typeface="sso"/>
              </a:rPr>
              <a:t>Threats from Virtualization/Containerization:</a:t>
            </a:r>
            <a:r>
              <a:rPr lang="en-IN" b="0" i="0" dirty="0">
                <a:solidFill>
                  <a:srgbClr val="000000"/>
                </a:solidFill>
                <a:effectLst/>
                <a:latin typeface="sso"/>
              </a:rPr>
              <a:t> By employing virtualization/containerization, operators have great advantages in terms of capital expenditure (CAPEX) and operating expenditure (OPEX). However, unless </a:t>
            </a:r>
            <a:r>
              <a:rPr lang="en-IN" sz="3300" b="1" i="0" dirty="0">
                <a:solidFill>
                  <a:srgbClr val="C00000"/>
                </a:solidFill>
                <a:effectLst/>
                <a:latin typeface="sso"/>
              </a:rPr>
              <a:t>hypervisor, which manages VMs, or OS is securely managed, vulnerabilities can be easily spread over within all VMs or containers</a:t>
            </a:r>
            <a:r>
              <a:rPr lang="en-IN" b="0" i="0" dirty="0">
                <a:solidFill>
                  <a:srgbClr val="000000"/>
                </a:solidFill>
                <a:effectLst/>
                <a:latin typeface="sso"/>
              </a:rPr>
              <a:t>.</a:t>
            </a:r>
          </a:p>
          <a:p>
            <a:pPr algn="l" latinLnBrk="0"/>
            <a:r>
              <a:rPr lang="en-IN" b="1" i="0" dirty="0">
                <a:solidFill>
                  <a:srgbClr val="000000"/>
                </a:solidFill>
                <a:effectLst/>
                <a:latin typeface="sso"/>
              </a:rPr>
              <a:t>Threats from Introduction of Quantum Computing:</a:t>
            </a:r>
            <a:r>
              <a:rPr lang="en-IN" b="0" i="0" dirty="0">
                <a:solidFill>
                  <a:srgbClr val="000000"/>
                </a:solidFill>
                <a:effectLst/>
                <a:latin typeface="sso"/>
              </a:rPr>
              <a:t> Quantum computing (QC) can rapidly solve computationally very heavy problems such as the prime factorization of a very large number and the problem of discrete logarithms by utilizing quantum mechanical properties such as superposition and entanglement. </a:t>
            </a:r>
            <a:r>
              <a:rPr lang="en-IN" sz="3300" b="1" i="0" dirty="0">
                <a:solidFill>
                  <a:srgbClr val="C00000"/>
                </a:solidFill>
                <a:effectLst/>
                <a:latin typeface="sso"/>
              </a:rPr>
              <a:t>Since QC is expected to be widely available in the 6G era, some of crypto algorithms will not be secure anymore.</a:t>
            </a:r>
            <a:endParaRPr lang="en-IN" b="1" i="0" dirty="0">
              <a:solidFill>
                <a:srgbClr val="C00000"/>
              </a:solidFill>
              <a:effectLst/>
              <a:latin typeface="sso"/>
            </a:endParaRPr>
          </a:p>
          <a:p>
            <a:pPr marL="228600" lvl="0" indent="-50800" algn="l" rtl="0">
              <a:lnSpc>
                <a:spcPct val="90000"/>
              </a:lnSpc>
              <a:spcBef>
                <a:spcPts val="1000"/>
              </a:spcBef>
              <a:spcAft>
                <a:spcPts val="0"/>
              </a:spcAft>
              <a:buClr>
                <a:srgbClr val="002060"/>
              </a:buClr>
              <a:buSzPts val="280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diagram&#10;&#10;Description automatically generated">
            <a:extLst>
              <a:ext uri="{FF2B5EF4-FFF2-40B4-BE49-F238E27FC236}">
                <a16:creationId xmlns:a16="http://schemas.microsoft.com/office/drawing/2014/main" id="{AF8FA40A-2C46-B94A-FDE1-9DDD65AA5A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008"/>
            <a:ext cx="8252923" cy="5994955"/>
          </a:xfrm>
        </p:spPr>
      </p:pic>
      <p:sp>
        <p:nvSpPr>
          <p:cNvPr id="6" name="TextBox 5">
            <a:extLst>
              <a:ext uri="{FF2B5EF4-FFF2-40B4-BE49-F238E27FC236}">
                <a16:creationId xmlns:a16="http://schemas.microsoft.com/office/drawing/2014/main" id="{D4AC531A-0658-537E-5E78-0CD48F35DAFB}"/>
              </a:ext>
            </a:extLst>
          </p:cNvPr>
          <p:cNvSpPr txBox="1"/>
          <p:nvPr/>
        </p:nvSpPr>
        <p:spPr>
          <a:xfrm>
            <a:off x="8188035" y="997527"/>
            <a:ext cx="3782291" cy="5170646"/>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rgbClr val="C00000"/>
                </a:solidFill>
                <a:effectLst/>
                <a:latin typeface="Helvetica" pitchFamily="2" charset="0"/>
              </a:rPr>
              <a:t>Understand threat trends and anticipate specific cyber attacks with thorough knowledge of threat landscape. </a:t>
            </a:r>
          </a:p>
          <a:p>
            <a:endParaRPr lang="en-IN" sz="2400" dirty="0">
              <a:solidFill>
                <a:srgbClr val="C00000"/>
              </a:solidFill>
              <a:effectLst/>
              <a:latin typeface="Helvetica" pitchFamily="2" charset="0"/>
            </a:endParaRPr>
          </a:p>
          <a:p>
            <a:pPr marL="342900" indent="-342900">
              <a:buFont typeface="Arial" panose="020B0604020202020204" pitchFamily="34" charset="0"/>
              <a:buChar char="•"/>
            </a:pPr>
            <a:r>
              <a:rPr lang="en-IN" sz="2400" dirty="0">
                <a:solidFill>
                  <a:srgbClr val="C00000"/>
                </a:solidFill>
                <a:effectLst/>
                <a:latin typeface="Helvetica" pitchFamily="2" charset="0"/>
              </a:rPr>
              <a:t>Threat Intelligence provides precise, tailored and reliable information for data-driven strategic decisions.</a:t>
            </a:r>
          </a:p>
          <a:p>
            <a:endParaRPr lang="en-GB" dirty="0"/>
          </a:p>
        </p:txBody>
      </p:sp>
    </p:spTree>
    <p:extLst>
      <p:ext uri="{BB962C8B-B14F-4D97-AF65-F5344CB8AC3E}">
        <p14:creationId xmlns:p14="http://schemas.microsoft.com/office/powerpoint/2010/main" val="4214660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threat intelligence tool&#10;&#10;Description automatically generated">
            <a:extLst>
              <a:ext uri="{FF2B5EF4-FFF2-40B4-BE49-F238E27FC236}">
                <a16:creationId xmlns:a16="http://schemas.microsoft.com/office/drawing/2014/main" id="{72C872EF-EF50-D79F-AEE0-E5DBCA6D6A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88241"/>
            <a:ext cx="8423885" cy="5788722"/>
          </a:xfrm>
        </p:spPr>
      </p:pic>
    </p:spTree>
    <p:extLst>
      <p:ext uri="{BB962C8B-B14F-4D97-AF65-F5344CB8AC3E}">
        <p14:creationId xmlns:p14="http://schemas.microsoft.com/office/powerpoint/2010/main" val="1693453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1" name="Double-click to edit"/>
          <p:cNvSpPr txBox="1">
            <a:spLocks noGrp="1"/>
          </p:cNvSpPr>
          <p:nvPr>
            <p:ph type="title"/>
          </p:nvPr>
        </p:nvSpPr>
        <p:spPr>
          <a:prstGeom prst="rect">
            <a:avLst/>
          </a:prstGeom>
        </p:spPr>
        <p:txBody>
          <a:bodyPr/>
          <a:lstStyle/>
          <a:p>
            <a:endParaRPr dirty="0"/>
          </a:p>
        </p:txBody>
      </p:sp>
      <p:sp>
        <p:nvSpPr>
          <p:cNvPr id="4832" name="Double-click to edit"/>
          <p:cNvSpPr txBox="1">
            <a:spLocks noGrp="1"/>
          </p:cNvSpPr>
          <p:nvPr>
            <p:ph type="body" idx="1"/>
          </p:nvPr>
        </p:nvSpPr>
        <p:spPr>
          <a:prstGeom prst="rect">
            <a:avLst/>
          </a:prstGeom>
        </p:spPr>
        <p:txBody>
          <a:bodyPr/>
          <a:lstStyle/>
          <a:p>
            <a:endParaRPr/>
          </a:p>
        </p:txBody>
      </p:sp>
      <p:pic>
        <p:nvPicPr>
          <p:cNvPr id="4833" name="Image" descr="Image"/>
          <p:cNvPicPr>
            <a:picLocks noChangeAspect="1"/>
          </p:cNvPicPr>
          <p:nvPr/>
        </p:nvPicPr>
        <p:blipFill>
          <a:blip r:embed="rId2"/>
          <a:stretch>
            <a:fillRect/>
          </a:stretch>
        </p:blipFill>
        <p:spPr>
          <a:xfrm>
            <a:off x="263236" y="0"/>
            <a:ext cx="10668000" cy="6858000"/>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7" name="Double-click to edit"/>
          <p:cNvSpPr txBox="1">
            <a:spLocks noGrp="1"/>
          </p:cNvSpPr>
          <p:nvPr>
            <p:ph type="title"/>
          </p:nvPr>
        </p:nvSpPr>
        <p:spPr>
          <a:prstGeom prst="rect">
            <a:avLst/>
          </a:prstGeom>
        </p:spPr>
        <p:txBody>
          <a:bodyPr/>
          <a:lstStyle/>
          <a:p>
            <a:endParaRPr/>
          </a:p>
        </p:txBody>
      </p:sp>
      <p:sp>
        <p:nvSpPr>
          <p:cNvPr id="4828" name="Double-click to edit"/>
          <p:cNvSpPr txBox="1">
            <a:spLocks noGrp="1"/>
          </p:cNvSpPr>
          <p:nvPr>
            <p:ph type="body" idx="1"/>
          </p:nvPr>
        </p:nvSpPr>
        <p:spPr>
          <a:prstGeom prst="rect">
            <a:avLst/>
          </a:prstGeom>
        </p:spPr>
        <p:txBody>
          <a:bodyPr/>
          <a:lstStyle/>
          <a:p>
            <a:endParaRPr/>
          </a:p>
        </p:txBody>
      </p:sp>
      <p:pic>
        <p:nvPicPr>
          <p:cNvPr id="4829" name="Image" descr="Image"/>
          <p:cNvPicPr>
            <a:picLocks noChangeAspect="1"/>
          </p:cNvPicPr>
          <p:nvPr/>
        </p:nvPicPr>
        <p:blipFill>
          <a:blip r:embed="rId2"/>
          <a:stretch>
            <a:fillRect/>
          </a:stretch>
        </p:blipFill>
        <p:spPr>
          <a:xfrm>
            <a:off x="1" y="0"/>
            <a:ext cx="11875624" cy="6858000"/>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679</Words>
  <Application>Microsoft Office PowerPoint</Application>
  <PresentationFormat>Widescreen</PresentationFormat>
  <Paragraphs>50</Paragraphs>
  <Slides>15</Slides>
  <Notes>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Navigating the Cyber Frontier: Cyber Threat Intelligence and advanced 5G/6G Technology</vt:lpstr>
      <vt:lpstr>Summary</vt:lpstr>
      <vt:lpstr>6G Key features</vt:lpstr>
      <vt:lpstr>6G Key features</vt:lpstr>
      <vt:lpstr>Expanded Threat Landscape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Factors</vt:lpstr>
      <vt:lpstr>Crisis Management Drill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Cyber Frontier: Cyber Threat Intelligence and advanced 5G/6G Technology</dc:title>
  <dc:creator>Huzur Saran</dc:creator>
  <cp:lastModifiedBy>ademelita.comsnetsid@gmail.com</cp:lastModifiedBy>
  <cp:revision>4</cp:revision>
  <dcterms:created xsi:type="dcterms:W3CDTF">2023-11-07T04:16:00Z</dcterms:created>
  <dcterms:modified xsi:type="dcterms:W3CDTF">2023-11-07T15:50:15Z</dcterms:modified>
</cp:coreProperties>
</file>